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258" r:id="rId3"/>
    <p:sldId id="268" r:id="rId4"/>
    <p:sldId id="267" r:id="rId5"/>
    <p:sldId id="269" r:id="rId6"/>
    <p:sldId id="271" r:id="rId7"/>
    <p:sldId id="261" r:id="rId8"/>
    <p:sldId id="266" r:id="rId9"/>
    <p:sldId id="264" r:id="rId10"/>
    <p:sldId id="262" r:id="rId11"/>
    <p:sldId id="270" r:id="rId12"/>
    <p:sldId id="265"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Redding" userId="8a7feae1-1e60-4b39-bced-d4ca1043831d" providerId="ADAL" clId="{77E8C067-95A2-42AB-B8EE-0F8E7D23754D}"/>
    <pc:docChg chg="custSel addSld modSld">
      <pc:chgData name="Zoe Redding" userId="8a7feae1-1e60-4b39-bced-d4ca1043831d" providerId="ADAL" clId="{77E8C067-95A2-42AB-B8EE-0F8E7D23754D}" dt="2026-05-07T12:27:20.487" v="127" actId="22"/>
      <pc:docMkLst>
        <pc:docMk/>
      </pc:docMkLst>
      <pc:sldChg chg="addSp modSp mod">
        <pc:chgData name="Zoe Redding" userId="8a7feae1-1e60-4b39-bced-d4ca1043831d" providerId="ADAL" clId="{77E8C067-95A2-42AB-B8EE-0F8E7D23754D}" dt="2026-04-30T13:39:09.559" v="9" actId="14100"/>
        <pc:sldMkLst>
          <pc:docMk/>
          <pc:sldMk cId="1469640540" sldId="258"/>
        </pc:sldMkLst>
        <pc:spChg chg="mod">
          <ac:chgData name="Zoe Redding" userId="8a7feae1-1e60-4b39-bced-d4ca1043831d" providerId="ADAL" clId="{77E8C067-95A2-42AB-B8EE-0F8E7D23754D}" dt="2026-04-30T13:39:09.559" v="9" actId="14100"/>
          <ac:spMkLst>
            <pc:docMk/>
            <pc:sldMk cId="1469640540" sldId="258"/>
            <ac:spMk id="3" creationId="{F1E69AAA-98AC-C73C-FD42-66DE75CC08D2}"/>
          </ac:spMkLst>
        </pc:spChg>
        <pc:picChg chg="add mod">
          <ac:chgData name="Zoe Redding" userId="8a7feae1-1e60-4b39-bced-d4ca1043831d" providerId="ADAL" clId="{77E8C067-95A2-42AB-B8EE-0F8E7D23754D}" dt="2026-04-30T13:38:10.004" v="8" actId="14100"/>
          <ac:picMkLst>
            <pc:docMk/>
            <pc:sldMk cId="1469640540" sldId="258"/>
            <ac:picMk id="1026" creationId="{8A5C620D-C9E4-70A8-951E-C81710E52972}"/>
          </ac:picMkLst>
        </pc:picChg>
      </pc:sldChg>
      <pc:sldChg chg="modSp mod">
        <pc:chgData name="Zoe Redding" userId="8a7feae1-1e60-4b39-bced-d4ca1043831d" providerId="ADAL" clId="{77E8C067-95A2-42AB-B8EE-0F8E7D23754D}" dt="2026-04-30T14:50:36.344" v="17" actId="20577"/>
        <pc:sldMkLst>
          <pc:docMk/>
          <pc:sldMk cId="2062997012" sldId="264"/>
        </pc:sldMkLst>
        <pc:spChg chg="mod">
          <ac:chgData name="Zoe Redding" userId="8a7feae1-1e60-4b39-bced-d4ca1043831d" providerId="ADAL" clId="{77E8C067-95A2-42AB-B8EE-0F8E7D23754D}" dt="2026-04-30T14:50:36.344" v="17" actId="20577"/>
          <ac:spMkLst>
            <pc:docMk/>
            <pc:sldMk cId="2062997012" sldId="264"/>
            <ac:spMk id="3" creationId="{F1E69AAA-98AC-C73C-FD42-66DE75CC08D2}"/>
          </ac:spMkLst>
        </pc:spChg>
      </pc:sldChg>
      <pc:sldChg chg="addSp delSp modSp mod">
        <pc:chgData name="Zoe Redding" userId="8a7feae1-1e60-4b39-bced-d4ca1043831d" providerId="ADAL" clId="{77E8C067-95A2-42AB-B8EE-0F8E7D23754D}" dt="2026-05-07T12:25:32.974" v="122" actId="1076"/>
        <pc:sldMkLst>
          <pc:docMk/>
          <pc:sldMk cId="259445461" sldId="267"/>
        </pc:sldMkLst>
        <pc:spChg chg="mod">
          <ac:chgData name="Zoe Redding" userId="8a7feae1-1e60-4b39-bced-d4ca1043831d" providerId="ADAL" clId="{77E8C067-95A2-42AB-B8EE-0F8E7D23754D}" dt="2026-05-07T12:23:05.924" v="112" actId="1076"/>
          <ac:spMkLst>
            <pc:docMk/>
            <pc:sldMk cId="259445461" sldId="267"/>
            <ac:spMk id="3" creationId="{0B226CBF-F7B0-9FBB-9F1B-ADFBDB00053F}"/>
          </ac:spMkLst>
        </pc:spChg>
        <pc:spChg chg="mod">
          <ac:chgData name="Zoe Redding" userId="8a7feae1-1e60-4b39-bced-d4ca1043831d" providerId="ADAL" clId="{77E8C067-95A2-42AB-B8EE-0F8E7D23754D}" dt="2026-05-07T12:25:27.375" v="120" actId="1076"/>
          <ac:spMkLst>
            <pc:docMk/>
            <pc:sldMk cId="259445461" sldId="267"/>
            <ac:spMk id="4" creationId="{DA30405F-9E49-1EBA-9C62-84300F142D9E}"/>
          </ac:spMkLst>
        </pc:spChg>
        <pc:picChg chg="add del mod">
          <ac:chgData name="Zoe Redding" userId="8a7feae1-1e60-4b39-bced-d4ca1043831d" providerId="ADAL" clId="{77E8C067-95A2-42AB-B8EE-0F8E7D23754D}" dt="2026-05-07T12:25:19.949" v="117" actId="478"/>
          <ac:picMkLst>
            <pc:docMk/>
            <pc:sldMk cId="259445461" sldId="267"/>
            <ac:picMk id="5" creationId="{A780413E-5DFD-2EA2-C717-F104C2B82C54}"/>
          </ac:picMkLst>
        </pc:picChg>
        <pc:picChg chg="mod">
          <ac:chgData name="Zoe Redding" userId="8a7feae1-1e60-4b39-bced-d4ca1043831d" providerId="ADAL" clId="{77E8C067-95A2-42AB-B8EE-0F8E7D23754D}" dt="2026-05-07T12:25:29.047" v="121" actId="1076"/>
          <ac:picMkLst>
            <pc:docMk/>
            <pc:sldMk cId="259445461" sldId="267"/>
            <ac:picMk id="6" creationId="{4AE1BB93-27B5-3FAE-A23E-27ED442438B2}"/>
          </ac:picMkLst>
        </pc:picChg>
        <pc:picChg chg="add mod">
          <ac:chgData name="Zoe Redding" userId="8a7feae1-1e60-4b39-bced-d4ca1043831d" providerId="ADAL" clId="{77E8C067-95A2-42AB-B8EE-0F8E7D23754D}" dt="2026-05-07T12:25:32.974" v="122" actId="1076"/>
          <ac:picMkLst>
            <pc:docMk/>
            <pc:sldMk cId="259445461" sldId="267"/>
            <ac:picMk id="8" creationId="{2C571CD5-4CBE-2534-806C-7EA09A77C09D}"/>
          </ac:picMkLst>
        </pc:picChg>
      </pc:sldChg>
      <pc:sldChg chg="addSp delSp modSp mod">
        <pc:chgData name="Zoe Redding" userId="8a7feae1-1e60-4b39-bced-d4ca1043831d" providerId="ADAL" clId="{77E8C067-95A2-42AB-B8EE-0F8E7D23754D}" dt="2026-05-07T12:20:48.373" v="26" actId="403"/>
        <pc:sldMkLst>
          <pc:docMk/>
          <pc:sldMk cId="2080387741" sldId="268"/>
        </pc:sldMkLst>
        <pc:spChg chg="mod">
          <ac:chgData name="Zoe Redding" userId="8a7feae1-1e60-4b39-bced-d4ca1043831d" providerId="ADAL" clId="{77E8C067-95A2-42AB-B8EE-0F8E7D23754D}" dt="2026-05-07T12:20:48.373" v="26" actId="403"/>
          <ac:spMkLst>
            <pc:docMk/>
            <pc:sldMk cId="2080387741" sldId="268"/>
            <ac:spMk id="2" creationId="{A4C65E4D-2D69-29C8-88D7-67D4FA9199CE}"/>
          </ac:spMkLst>
        </pc:spChg>
        <pc:spChg chg="add mod">
          <ac:chgData name="Zoe Redding" userId="8a7feae1-1e60-4b39-bced-d4ca1043831d" providerId="ADAL" clId="{77E8C067-95A2-42AB-B8EE-0F8E7D23754D}" dt="2026-05-07T12:20:44.646" v="24" actId="403"/>
          <ac:spMkLst>
            <pc:docMk/>
            <pc:sldMk cId="2080387741" sldId="268"/>
            <ac:spMk id="4" creationId="{7AD5FCEF-68D2-FE93-D4A5-82889DA76BF1}"/>
          </ac:spMkLst>
        </pc:spChg>
      </pc:sldChg>
      <pc:sldChg chg="modSp mod">
        <pc:chgData name="Zoe Redding" userId="8a7feae1-1e60-4b39-bced-d4ca1043831d" providerId="ADAL" clId="{77E8C067-95A2-42AB-B8EE-0F8E7D23754D}" dt="2026-05-07T12:26:13.888" v="125" actId="20577"/>
        <pc:sldMkLst>
          <pc:docMk/>
          <pc:sldMk cId="2932677532" sldId="269"/>
        </pc:sldMkLst>
        <pc:spChg chg="mod">
          <ac:chgData name="Zoe Redding" userId="8a7feae1-1e60-4b39-bced-d4ca1043831d" providerId="ADAL" clId="{77E8C067-95A2-42AB-B8EE-0F8E7D23754D}" dt="2026-05-07T12:26:13.888" v="125" actId="20577"/>
          <ac:spMkLst>
            <pc:docMk/>
            <pc:sldMk cId="2932677532" sldId="269"/>
            <ac:spMk id="3" creationId="{03E8E5CC-9193-E00E-314D-4CD38D816FCE}"/>
          </ac:spMkLst>
        </pc:spChg>
      </pc:sldChg>
      <pc:sldChg chg="addSp new mod">
        <pc:chgData name="Zoe Redding" userId="8a7feae1-1e60-4b39-bced-d4ca1043831d" providerId="ADAL" clId="{77E8C067-95A2-42AB-B8EE-0F8E7D23754D}" dt="2026-05-07T12:27:20.487" v="127" actId="22"/>
        <pc:sldMkLst>
          <pc:docMk/>
          <pc:sldMk cId="3574031987" sldId="271"/>
        </pc:sldMkLst>
        <pc:picChg chg="add">
          <ac:chgData name="Zoe Redding" userId="8a7feae1-1e60-4b39-bced-d4ca1043831d" providerId="ADAL" clId="{77E8C067-95A2-42AB-B8EE-0F8E7D23754D}" dt="2026-05-07T12:27:20.487" v="127" actId="22"/>
          <ac:picMkLst>
            <pc:docMk/>
            <pc:sldMk cId="3574031987" sldId="271"/>
            <ac:picMk id="3" creationId="{205B5704-DE22-05EE-84EE-7FAE8F285B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8882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24746-9D4F-45CD-AFFA-1672F391F527}" type="datetimeFigureOut">
              <a:rPr lang="en-GB" smtClean="0"/>
              <a:t>07/05/2026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244498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830552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62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316325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32719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98568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44694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29108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11060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20299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F24746-9D4F-45CD-AFFA-1672F391F527}" type="datetimeFigureOut">
              <a:rPr lang="en-GB" smtClean="0"/>
              <a:t>07/05/2026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64775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F24746-9D4F-45CD-AFFA-1672F391F527}" type="datetimeFigureOut">
              <a:rPr lang="en-GB" smtClean="0"/>
              <a:t>07/05/2026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72982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93432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18773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7F24746-9D4F-45CD-AFFA-1672F391F527}" type="datetimeFigureOut">
              <a:rPr lang="en-GB" smtClean="0"/>
              <a:t>07/05/2026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233579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24746-9D4F-45CD-AFFA-1672F391F527}" type="datetimeFigureOut">
              <a:rPr lang="en-GB" smtClean="0"/>
              <a:t>07/05/2026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7EB08-1E4D-4325-B37A-F335374C55A6}" type="slidenum">
              <a:rPr lang="en-GB" smtClean="0"/>
              <a:t>‹#›</a:t>
            </a:fld>
            <a:endParaRPr lang="en-GB"/>
          </a:p>
        </p:txBody>
      </p:sp>
    </p:spTree>
    <p:extLst>
      <p:ext uri="{BB962C8B-B14F-4D97-AF65-F5344CB8AC3E}">
        <p14:creationId xmlns:p14="http://schemas.microsoft.com/office/powerpoint/2010/main" val="164780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7F24746-9D4F-45CD-AFFA-1672F391F527}" type="datetimeFigureOut">
              <a:rPr lang="en-GB" smtClean="0"/>
              <a:t>07/05/2026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87EB08-1E4D-4325-B37A-F335374C55A6}" type="slidenum">
              <a:rPr lang="en-GB" smtClean="0"/>
              <a:t>‹#›</a:t>
            </a:fld>
            <a:endParaRPr lang="en-GB"/>
          </a:p>
        </p:txBody>
      </p:sp>
    </p:spTree>
    <p:extLst>
      <p:ext uri="{BB962C8B-B14F-4D97-AF65-F5344CB8AC3E}">
        <p14:creationId xmlns:p14="http://schemas.microsoft.com/office/powerpoint/2010/main" val="3207775694"/>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google.com/url?q=http%3A%2F%2Fwww.baskerville.school&amp;sa=D&amp;sntz=1&amp;usg=AOvVaw1h7gIaYztYFIEVYKevqRT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enquiry@calthorpe.thrive.ac"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enquiries@uffculme.bham.sch.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tel:01213608222" TargetMode="External"/><Relationship Id="rId4" Type="http://schemas.openxmlformats.org/officeDocument/2006/relationships/hyperlink" Target="mailto:enquiry@oscottmanor.bham.sch.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birmingham.gov.uk/directory/24/birmingham_schools/category/32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nquiry@hallmoor.fet.ac"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mailto:enquiry@pines.bham.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F83F82-90A3-12AC-1B19-BF4107936D68}"/>
              </a:ext>
            </a:extLst>
          </p:cNvPr>
          <p:cNvSpPr>
            <a:spLocks noGrp="1"/>
          </p:cNvSpPr>
          <p:nvPr>
            <p:ph type="subTitle" idx="1"/>
          </p:nvPr>
        </p:nvSpPr>
        <p:spPr>
          <a:xfrm>
            <a:off x="2212532" y="3702497"/>
            <a:ext cx="7766936" cy="1096899"/>
          </a:xfrm>
        </p:spPr>
        <p:txBody>
          <a:bodyPr>
            <a:normAutofit/>
          </a:bodyPr>
          <a:lstStyle/>
          <a:p>
            <a:pPr algn="ctr"/>
            <a:r>
              <a:rPr lang="en-GB" sz="2000" b="1" dirty="0"/>
              <a:t>Year 5 Parent and Carer Secondary Transition Meeting</a:t>
            </a:r>
          </a:p>
        </p:txBody>
      </p:sp>
      <p:pic>
        <p:nvPicPr>
          <p:cNvPr id="1026" name="Picture 2">
            <a:extLst>
              <a:ext uri="{FF2B5EF4-FFF2-40B4-BE49-F238E27FC236}">
                <a16:creationId xmlns:a16="http://schemas.microsoft.com/office/drawing/2014/main" id="{F49CACDE-DD74-14CE-E9D3-4DF81B63C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792" y="1731516"/>
            <a:ext cx="4013054"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0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a:xfrm>
            <a:off x="650669" y="629266"/>
            <a:ext cx="3330328" cy="1641986"/>
          </a:xfrm>
        </p:spPr>
        <p:txBody>
          <a:bodyPr>
            <a:normAutofit/>
          </a:bodyPr>
          <a:lstStyle/>
          <a:p>
            <a:r>
              <a:rPr lang="en-GB" dirty="0"/>
              <a:t>Baskerville School</a:t>
            </a:r>
            <a:endParaRPr lang="en-GB"/>
          </a:p>
        </p:txBody>
      </p:sp>
      <p:pic>
        <p:nvPicPr>
          <p:cNvPr id="2050" name="Picture 2">
            <a:extLst>
              <a:ext uri="{FF2B5EF4-FFF2-40B4-BE49-F238E27FC236}">
                <a16:creationId xmlns:a16="http://schemas.microsoft.com/office/drawing/2014/main" id="{80CA58AB-735C-0FC0-F38B-2777C2FD7B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56" r="20259"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650669" y="2438400"/>
            <a:ext cx="3330328" cy="3809999"/>
          </a:xfrm>
        </p:spPr>
        <p:txBody>
          <a:bodyPr>
            <a:normAutofit fontScale="92500" lnSpcReduction="20000"/>
          </a:bodyPr>
          <a:lstStyle/>
          <a:p>
            <a:pPr>
              <a:lnSpc>
                <a:spcPct val="90000"/>
              </a:lnSpc>
            </a:pPr>
            <a:r>
              <a:rPr lang="en-GB" sz="1900" b="0" i="0" dirty="0">
                <a:effectLst/>
                <a:latin typeface="Calibri" panose="020F0502020204030204" pitchFamily="34" charset="0"/>
                <a:cs typeface="Calibri" panose="020F0502020204030204" pitchFamily="34" charset="0"/>
              </a:rPr>
              <a:t>Baskerville is a day and residential school for 149 secondary age students between 11 and 19 with autism and additional disability. </a:t>
            </a:r>
          </a:p>
          <a:p>
            <a:pPr marL="0" indent="0">
              <a:lnSpc>
                <a:spcPct val="90000"/>
              </a:lnSpc>
              <a:buNone/>
            </a:pPr>
            <a:endParaRPr lang="en-GB" sz="1900" b="0" i="0" dirty="0">
              <a:effectLst/>
              <a:latin typeface="Calibri" panose="020F0502020204030204" pitchFamily="34" charset="0"/>
              <a:cs typeface="Calibri" panose="020F0502020204030204" pitchFamily="34" charset="0"/>
            </a:endParaRPr>
          </a:p>
          <a:p>
            <a:pPr>
              <a:lnSpc>
                <a:spcPct val="90000"/>
              </a:lnSpc>
            </a:pPr>
            <a:r>
              <a:rPr lang="en-GB" sz="1900" b="0" i="0" dirty="0">
                <a:effectLst/>
                <a:latin typeface="Calibri" panose="020F0502020204030204" pitchFamily="34" charset="0"/>
                <a:cs typeface="Calibri" panose="020F0502020204030204" pitchFamily="34" charset="0"/>
              </a:rPr>
              <a:t>OFSTED rating Good, 2022</a:t>
            </a:r>
          </a:p>
          <a:p>
            <a:pPr>
              <a:lnSpc>
                <a:spcPct val="90000"/>
              </a:lnSpc>
            </a:pPr>
            <a:endParaRPr lang="en-GB" sz="1900" dirty="0">
              <a:latin typeface="Calibri" panose="020F0502020204030204" pitchFamily="34" charset="0"/>
              <a:cs typeface="Calibri" panose="020F0502020204030204" pitchFamily="34" charset="0"/>
            </a:endParaRPr>
          </a:p>
          <a:p>
            <a:pPr>
              <a:lnSpc>
                <a:spcPct val="90000"/>
              </a:lnSpc>
            </a:pPr>
            <a:r>
              <a:rPr lang="en-GB" sz="1900" b="0" i="0" dirty="0">
                <a:effectLst/>
                <a:latin typeface="Calibri" panose="020F0502020204030204" pitchFamily="34" charset="0"/>
                <a:cs typeface="Calibri" panose="020F0502020204030204" pitchFamily="34" charset="0"/>
              </a:rPr>
              <a:t>Baskerville School, Fellows Lane, Harborne, B17 9TS, 01214273191, </a:t>
            </a:r>
            <a:r>
              <a:rPr lang="en-GB" sz="1900" b="0" i="0" u="none" strike="noStrike"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www.baskerville.school</a:t>
            </a:r>
            <a:r>
              <a:rPr lang="en-GB" sz="1900" b="0" i="0" dirty="0">
                <a:effectLst/>
                <a:latin typeface="Calibri" panose="020F0502020204030204" pitchFamily="34" charset="0"/>
                <a:cs typeface="Calibri" panose="020F0502020204030204" pitchFamily="34" charset="0"/>
              </a:rPr>
              <a:t> , enquires@baskvill.bham.sch.uk</a:t>
            </a:r>
          </a:p>
          <a:p>
            <a:pPr>
              <a:lnSpc>
                <a:spcPct val="90000"/>
              </a:lnSpc>
            </a:pPr>
            <a:endParaRPr lang="en-GB" sz="1900"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en-GB" sz="19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4431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BCCE6FDC-641D-203E-8FF1-21BD9E89F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465BD-6151-8E7F-6D73-039AF1A14902}"/>
              </a:ext>
            </a:extLst>
          </p:cNvPr>
          <p:cNvSpPr>
            <a:spLocks noGrp="1"/>
          </p:cNvSpPr>
          <p:nvPr>
            <p:ph type="title"/>
          </p:nvPr>
        </p:nvSpPr>
        <p:spPr>
          <a:xfrm>
            <a:off x="650669" y="629266"/>
            <a:ext cx="3330328" cy="1641986"/>
          </a:xfrm>
        </p:spPr>
        <p:txBody>
          <a:bodyPr>
            <a:normAutofit/>
          </a:bodyPr>
          <a:lstStyle/>
          <a:p>
            <a:r>
              <a:rPr lang="en-GB" dirty="0"/>
              <a:t>Calthorpe</a:t>
            </a:r>
          </a:p>
        </p:txBody>
      </p:sp>
      <p:sp>
        <p:nvSpPr>
          <p:cNvPr id="2055" name="Rectangle 2054">
            <a:extLst>
              <a:ext uri="{FF2B5EF4-FFF2-40B4-BE49-F238E27FC236}">
                <a16:creationId xmlns:a16="http://schemas.microsoft.com/office/drawing/2014/main" id="{C607D469-B4E8-37E6-8281-36FE478C3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C12F4F0E-074E-119C-2B28-AA1382C3AA7D}"/>
              </a:ext>
            </a:extLst>
          </p:cNvPr>
          <p:cNvSpPr>
            <a:spLocks noGrp="1"/>
          </p:cNvSpPr>
          <p:nvPr>
            <p:ph idx="1"/>
          </p:nvPr>
        </p:nvSpPr>
        <p:spPr>
          <a:xfrm>
            <a:off x="650669" y="2438400"/>
            <a:ext cx="3330328" cy="3809999"/>
          </a:xfrm>
        </p:spPr>
        <p:txBody>
          <a:bodyPr>
            <a:normAutofit fontScale="92500" lnSpcReduction="20000"/>
          </a:bodyPr>
          <a:lstStyle/>
          <a:p>
            <a:pPr>
              <a:lnSpc>
                <a:spcPct val="90000"/>
              </a:lnSpc>
            </a:pPr>
            <a:r>
              <a:rPr lang="en-GB" sz="1900" dirty="0">
                <a:latin typeface="Calibri" panose="020F0502020204030204" pitchFamily="34" charset="0"/>
                <a:cs typeface="Calibri" panose="020F0502020204030204" pitchFamily="34" charset="0"/>
              </a:rPr>
              <a:t>Calthorpe</a:t>
            </a:r>
            <a:r>
              <a:rPr lang="en-GB" sz="1900" b="0" i="0" dirty="0">
                <a:effectLst/>
                <a:latin typeface="Calibri" panose="020F0502020204030204" pitchFamily="34" charset="0"/>
                <a:cs typeface="Calibri" panose="020F0502020204030204" pitchFamily="34" charset="0"/>
              </a:rPr>
              <a:t> is a day and residential school for </a:t>
            </a:r>
            <a:r>
              <a:rPr lang="en-GB" sz="1900" dirty="0">
                <a:latin typeface="Calibri" panose="020F0502020204030204" pitchFamily="34" charset="0"/>
                <a:cs typeface="Calibri" panose="020F0502020204030204" pitchFamily="34" charset="0"/>
              </a:rPr>
              <a:t>450 </a:t>
            </a:r>
            <a:r>
              <a:rPr lang="en-GB" sz="1900" b="0" i="0" dirty="0">
                <a:effectLst/>
                <a:latin typeface="Calibri" panose="020F0502020204030204" pitchFamily="34" charset="0"/>
                <a:cs typeface="Calibri" panose="020F0502020204030204" pitchFamily="34" charset="0"/>
              </a:rPr>
              <a:t>secondary age students between 2 and 19 with autism and additional disability. </a:t>
            </a:r>
          </a:p>
          <a:p>
            <a:pPr marL="0" indent="0">
              <a:lnSpc>
                <a:spcPct val="90000"/>
              </a:lnSpc>
              <a:buNone/>
            </a:pPr>
            <a:endParaRPr lang="en-GB" sz="1900" b="0" i="0" dirty="0">
              <a:effectLst/>
              <a:latin typeface="Calibri" panose="020F0502020204030204" pitchFamily="34" charset="0"/>
              <a:cs typeface="Calibri" panose="020F0502020204030204" pitchFamily="34" charset="0"/>
            </a:endParaRPr>
          </a:p>
          <a:p>
            <a:pPr>
              <a:lnSpc>
                <a:spcPct val="90000"/>
              </a:lnSpc>
            </a:pPr>
            <a:r>
              <a:rPr lang="en-GB" sz="1900" b="0" i="0" dirty="0">
                <a:effectLst/>
                <a:latin typeface="Calibri" panose="020F0502020204030204" pitchFamily="34" charset="0"/>
                <a:cs typeface="Calibri" panose="020F0502020204030204" pitchFamily="34" charset="0"/>
              </a:rPr>
              <a:t>OFSTED rating Good, 2023</a:t>
            </a:r>
          </a:p>
          <a:p>
            <a:pPr>
              <a:lnSpc>
                <a:spcPct val="90000"/>
              </a:lnSpc>
            </a:pPr>
            <a:endParaRPr lang="en-GB" sz="1900" dirty="0">
              <a:latin typeface="Calibri" panose="020F0502020204030204" pitchFamily="34" charset="0"/>
              <a:cs typeface="Calibri" panose="020F0502020204030204" pitchFamily="34" charset="0"/>
            </a:endParaRPr>
          </a:p>
          <a:p>
            <a:pPr>
              <a:lnSpc>
                <a:spcPct val="90000"/>
              </a:lnSpc>
            </a:pPr>
            <a:r>
              <a:rPr lang="en-GB" sz="1600" b="1" i="0" dirty="0">
                <a:solidFill>
                  <a:srgbClr val="FFFFFF"/>
                </a:solidFill>
                <a:effectLst/>
                <a:latin typeface="Mulish"/>
              </a:rPr>
              <a:t>Calthorpe Academy</a:t>
            </a:r>
            <a:br>
              <a:rPr lang="en-GB" sz="1600" b="1" i="0" dirty="0">
                <a:solidFill>
                  <a:srgbClr val="FFFFFF"/>
                </a:solidFill>
                <a:effectLst/>
                <a:latin typeface="Mulish"/>
              </a:rPr>
            </a:br>
            <a:r>
              <a:rPr lang="en-GB" sz="1600" b="1" i="0" dirty="0">
                <a:solidFill>
                  <a:srgbClr val="FFFFFF"/>
                </a:solidFill>
                <a:effectLst/>
                <a:latin typeface="Mulish"/>
              </a:rPr>
              <a:t>Darwin Street</a:t>
            </a:r>
            <a:br>
              <a:rPr lang="en-GB" sz="1600" b="1" i="0" dirty="0">
                <a:solidFill>
                  <a:srgbClr val="FFFFFF"/>
                </a:solidFill>
                <a:effectLst/>
                <a:latin typeface="Mulish"/>
              </a:rPr>
            </a:br>
            <a:r>
              <a:rPr lang="en-GB" sz="1600" b="1" i="0" dirty="0">
                <a:solidFill>
                  <a:srgbClr val="FFFFFF"/>
                </a:solidFill>
                <a:effectLst/>
                <a:latin typeface="Mulish"/>
              </a:rPr>
              <a:t>Highgate Birmingham</a:t>
            </a:r>
            <a:br>
              <a:rPr lang="en-GB" sz="1600" b="1" i="0" dirty="0">
                <a:solidFill>
                  <a:srgbClr val="FFFFFF"/>
                </a:solidFill>
                <a:effectLst/>
                <a:latin typeface="Mulish"/>
              </a:rPr>
            </a:br>
            <a:r>
              <a:rPr lang="en-GB" sz="1600" b="1" i="0" dirty="0">
                <a:solidFill>
                  <a:srgbClr val="FFFFFF"/>
                </a:solidFill>
                <a:effectLst/>
                <a:latin typeface="Mulish"/>
              </a:rPr>
              <a:t>B12 0TP</a:t>
            </a:r>
          </a:p>
          <a:p>
            <a:pPr algn="l">
              <a:buFont typeface="Arial" panose="020B0604020202020204" pitchFamily="34" charset="0"/>
              <a:buChar char="•"/>
            </a:pPr>
            <a:r>
              <a:rPr lang="en-GB" sz="1600" b="1" i="0" dirty="0">
                <a:solidFill>
                  <a:srgbClr val="FFFFFF"/>
                </a:solidFill>
                <a:effectLst/>
                <a:latin typeface="Mulish"/>
              </a:rPr>
              <a:t>0121 773 4637</a:t>
            </a:r>
          </a:p>
          <a:p>
            <a:pPr algn="l">
              <a:buFont typeface="Arial" panose="020B0604020202020204" pitchFamily="34" charset="0"/>
              <a:buChar char="•"/>
            </a:pPr>
            <a:r>
              <a:rPr lang="en-GB" sz="1600" b="1" i="0" u="none" strike="noStrike" dirty="0">
                <a:solidFill>
                  <a:srgbClr val="FFFFFF"/>
                </a:solidFill>
                <a:effectLst/>
                <a:latin typeface="Mulish"/>
                <a:hlinkClick r:id="rId3"/>
              </a:rPr>
              <a:t>enquiry@calthorpe.thrive.ac</a:t>
            </a:r>
            <a:endParaRPr lang="en-GB" sz="1600" b="1" i="0" dirty="0">
              <a:solidFill>
                <a:srgbClr val="FFFFFF"/>
              </a:solidFill>
              <a:effectLst/>
              <a:latin typeface="Mulish"/>
            </a:endParaRPr>
          </a:p>
          <a:p>
            <a:pPr marL="0" indent="0">
              <a:lnSpc>
                <a:spcPct val="90000"/>
              </a:lnSpc>
              <a:buNone/>
            </a:pPr>
            <a:endParaRPr lang="en-GB" sz="1900"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en-GB" sz="19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92D7BDC9-8A84-EC5F-574C-E0B2B53A7A0F}"/>
              </a:ext>
            </a:extLst>
          </p:cNvPr>
          <p:cNvPicPr>
            <a:picLocks noChangeAspect="1"/>
          </p:cNvPicPr>
          <p:nvPr/>
        </p:nvPicPr>
        <p:blipFill>
          <a:blip r:embed="rId4"/>
          <a:stretch>
            <a:fillRect/>
          </a:stretch>
        </p:blipFill>
        <p:spPr>
          <a:xfrm>
            <a:off x="4285918" y="814343"/>
            <a:ext cx="7493706" cy="5572850"/>
          </a:xfrm>
          <a:prstGeom prst="rect">
            <a:avLst/>
          </a:prstGeom>
        </p:spPr>
      </p:pic>
    </p:spTree>
    <p:extLst>
      <p:ext uri="{BB962C8B-B14F-4D97-AF65-F5344CB8AC3E}">
        <p14:creationId xmlns:p14="http://schemas.microsoft.com/office/powerpoint/2010/main" val="133598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a:xfrm>
            <a:off x="650669" y="629266"/>
            <a:ext cx="3330328" cy="1641986"/>
          </a:xfrm>
        </p:spPr>
        <p:txBody>
          <a:bodyPr>
            <a:normAutofit/>
          </a:bodyPr>
          <a:lstStyle/>
          <a:p>
            <a:r>
              <a:rPr lang="en-GB" dirty="0"/>
              <a:t>Uffculme School</a:t>
            </a:r>
          </a:p>
        </p:txBody>
      </p:sp>
      <p:pic>
        <p:nvPicPr>
          <p:cNvPr id="5122" name="Picture 2">
            <a:extLst>
              <a:ext uri="{FF2B5EF4-FFF2-40B4-BE49-F238E27FC236}">
                <a16:creationId xmlns:a16="http://schemas.microsoft.com/office/drawing/2014/main" id="{D53B8EC6-38DB-B296-772A-0FB828FCB5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6" r="20939"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650669" y="2438400"/>
            <a:ext cx="3330328" cy="3809999"/>
          </a:xfrm>
        </p:spPr>
        <p:txBody>
          <a:bodyPr>
            <a:normAutofit fontScale="92500" lnSpcReduction="10000"/>
          </a:bodyPr>
          <a:lstStyle/>
          <a:p>
            <a:pPr>
              <a:lnSpc>
                <a:spcPct val="90000"/>
              </a:lnSpc>
            </a:pPr>
            <a:r>
              <a:rPr lang="en-GB" sz="1600" dirty="0" err="1">
                <a:latin typeface="Calibri" panose="020F0502020204030204" pitchFamily="34" charset="0"/>
                <a:cs typeface="Calibri" panose="020F0502020204030204" pitchFamily="34" charset="0"/>
              </a:rPr>
              <a:t>Uffculme</a:t>
            </a:r>
            <a:r>
              <a:rPr lang="en-GB" sz="1600" dirty="0">
                <a:latin typeface="Calibri" panose="020F0502020204030204" pitchFamily="34" charset="0"/>
                <a:cs typeface="Calibri" panose="020F0502020204030204" pitchFamily="34" charset="0"/>
              </a:rPr>
              <a:t> School’s </a:t>
            </a:r>
            <a:r>
              <a:rPr lang="en-GB" sz="1600" b="0" i="0" dirty="0">
                <a:effectLst/>
                <a:latin typeface="Calibri" panose="020F0502020204030204" pitchFamily="34" charset="0"/>
                <a:cs typeface="Calibri" panose="020F0502020204030204" pitchFamily="34" charset="0"/>
              </a:rPr>
              <a:t>KS3 and KS4 students (11-16 years) are primarily based at Chamberlain House, which is situated 400 metres from our primary building. Our Russell Road building (400 metres from Chamberlain House) caters for KS5 (students aged 16-19 </a:t>
            </a:r>
            <a:r>
              <a:rPr lang="en-GB" sz="1600" b="0" i="0" dirty="0" err="1">
                <a:effectLst/>
                <a:latin typeface="Calibri" panose="020F0502020204030204" pitchFamily="34" charset="0"/>
                <a:cs typeface="Calibri" panose="020F0502020204030204" pitchFamily="34" charset="0"/>
              </a:rPr>
              <a:t>yrs</a:t>
            </a:r>
            <a:r>
              <a:rPr lang="en-GB" sz="1600" b="0" i="0" dirty="0">
                <a:effectLst/>
                <a:latin typeface="Calibri" panose="020F0502020204030204" pitchFamily="34" charset="0"/>
                <a:cs typeface="Calibri" panose="020F0502020204030204" pitchFamily="34" charset="0"/>
              </a:rPr>
              <a:t>) who have the most complex ASD needs. The education here focuses on preparing the students for adult life with an emphasis on daily living skills.</a:t>
            </a:r>
          </a:p>
          <a:p>
            <a:pPr>
              <a:lnSpc>
                <a:spcPct val="90000"/>
              </a:lnSpc>
            </a:pPr>
            <a:r>
              <a:rPr lang="en-GB" sz="1600" b="0" i="0" dirty="0">
                <a:effectLst/>
                <a:latin typeface="Calibri" panose="020F0502020204030204" pitchFamily="34" charset="0"/>
                <a:cs typeface="Calibri" panose="020F0502020204030204" pitchFamily="34" charset="0"/>
              </a:rPr>
              <a:t>OFSTED Rating : Outstanding, 2025</a:t>
            </a:r>
          </a:p>
          <a:p>
            <a:pPr>
              <a:lnSpc>
                <a:spcPct val="90000"/>
              </a:lnSpc>
            </a:pPr>
            <a:endParaRPr lang="en-GB" sz="1600" b="0" i="0" dirty="0">
              <a:effectLst/>
              <a:latin typeface="Calibri" panose="020F0502020204030204" pitchFamily="34" charset="0"/>
              <a:cs typeface="Calibri" panose="020F0502020204030204" pitchFamily="34" charset="0"/>
            </a:endParaRPr>
          </a:p>
          <a:p>
            <a:pPr>
              <a:lnSpc>
                <a:spcPct val="90000"/>
              </a:lnSpc>
            </a:pPr>
            <a:r>
              <a:rPr lang="en-GB" sz="1600" b="1" i="0" dirty="0">
                <a:effectLst/>
                <a:latin typeface="Calibri" panose="020F0502020204030204" pitchFamily="34" charset="0"/>
                <a:cs typeface="Calibri" panose="020F0502020204030204" pitchFamily="34" charset="0"/>
              </a:rPr>
              <a:t>Chamberlain site: </a:t>
            </a:r>
            <a:r>
              <a:rPr lang="en-GB" sz="1600" b="0" i="0" dirty="0">
                <a:effectLst/>
                <a:latin typeface="Calibri" panose="020F0502020204030204" pitchFamily="34" charset="0"/>
                <a:cs typeface="Calibri" panose="020F0502020204030204" pitchFamily="34" charset="0"/>
              </a:rPr>
              <a:t>2 Yew Tree Road</a:t>
            </a:r>
            <a:br>
              <a:rPr lang="en-GB" sz="1600" b="0" i="0" dirty="0">
                <a:effectLst/>
                <a:latin typeface="Calibri" panose="020F0502020204030204" pitchFamily="34" charset="0"/>
                <a:cs typeface="Calibri" panose="020F0502020204030204" pitchFamily="34" charset="0"/>
              </a:rPr>
            </a:br>
            <a:r>
              <a:rPr lang="en-GB" sz="1600" b="0" i="0" dirty="0">
                <a:effectLst/>
                <a:latin typeface="Calibri" panose="020F0502020204030204" pitchFamily="34" charset="0"/>
                <a:cs typeface="Calibri" panose="020F0502020204030204" pitchFamily="34" charset="0"/>
              </a:rPr>
              <a:t>Moseley, B13 8QG, 0121 464 9634, </a:t>
            </a:r>
            <a:r>
              <a:rPr lang="en-GB" sz="1600" b="0" i="0"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enquiry@uffculme.bham.sch.uk</a:t>
            </a:r>
            <a:endParaRPr lang="en-GB" sz="1600" b="0" i="0" dirty="0">
              <a:effectLst/>
              <a:latin typeface="Calibri" panose="020F0502020204030204" pitchFamily="34" charset="0"/>
              <a:cs typeface="Calibri" panose="020F0502020204030204" pitchFamily="34" charset="0"/>
            </a:endParaRPr>
          </a:p>
          <a:p>
            <a:pPr marL="0" indent="0">
              <a:lnSpc>
                <a:spcPct val="90000"/>
              </a:lnSpc>
              <a:buNone/>
            </a:pPr>
            <a:endParaRPr lang="en-GB" sz="1400" dirty="0">
              <a:latin typeface="Calibri" panose="020F0502020204030204" pitchFamily="34" charset="0"/>
              <a:cs typeface="Calibri" panose="020F0502020204030204" pitchFamily="34" charset="0"/>
            </a:endParaRPr>
          </a:p>
          <a:p>
            <a:pPr>
              <a:lnSpc>
                <a:spcPct val="90000"/>
              </a:lnSpc>
            </a:pPr>
            <a:endParaRPr lang="en-GB" sz="1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25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a:xfrm>
            <a:off x="650669" y="629266"/>
            <a:ext cx="3330328" cy="1641986"/>
          </a:xfrm>
        </p:spPr>
        <p:txBody>
          <a:bodyPr>
            <a:normAutofit/>
          </a:bodyPr>
          <a:lstStyle/>
          <a:p>
            <a:pPr>
              <a:lnSpc>
                <a:spcPct val="90000"/>
              </a:lnSpc>
            </a:pPr>
            <a:r>
              <a:rPr lang="en-GB" sz="3600"/>
              <a:t>Oscott Manor School</a:t>
            </a:r>
          </a:p>
        </p:txBody>
      </p:sp>
      <p:pic>
        <p:nvPicPr>
          <p:cNvPr id="14" name="Picture 13" descr="A picture containing sky, outdoor, scene, way&#10;&#10;Description automatically generated">
            <a:extLst>
              <a:ext uri="{FF2B5EF4-FFF2-40B4-BE49-F238E27FC236}">
                <a16:creationId xmlns:a16="http://schemas.microsoft.com/office/drawing/2014/main" id="{03009F45-D414-230B-74D2-592DFE37041A}"/>
              </a:ext>
            </a:extLst>
          </p:cNvPr>
          <p:cNvPicPr>
            <a:picLocks noChangeAspect="1"/>
          </p:cNvPicPr>
          <p:nvPr/>
        </p:nvPicPr>
        <p:blipFill rotWithShape="1">
          <a:blip r:embed="rId3">
            <a:extLst>
              <a:ext uri="{28A0092B-C50C-407E-A947-70E740481C1C}">
                <a14:useLocalDpi xmlns:a14="http://schemas.microsoft.com/office/drawing/2010/main" val="0"/>
              </a:ext>
            </a:extLst>
          </a:blip>
          <a:srcRect l="12073" r="14342" b="-1"/>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650669" y="2438400"/>
            <a:ext cx="3330328" cy="3809999"/>
          </a:xfrm>
        </p:spPr>
        <p:txBody>
          <a:bodyPr>
            <a:normAutofit lnSpcReduction="10000"/>
          </a:bodyPr>
          <a:lstStyle/>
          <a:p>
            <a:pPr>
              <a:lnSpc>
                <a:spcPct val="90000"/>
              </a:lnSpc>
            </a:pPr>
            <a:r>
              <a:rPr lang="en-GB" sz="1600" dirty="0" err="1">
                <a:latin typeface="Calibri" panose="020F0502020204030204" pitchFamily="34" charset="0"/>
                <a:cs typeface="Calibri" panose="020F0502020204030204" pitchFamily="34" charset="0"/>
              </a:rPr>
              <a:t>Oscott</a:t>
            </a:r>
            <a:r>
              <a:rPr lang="en-GB" sz="1600" dirty="0">
                <a:latin typeface="Calibri" panose="020F0502020204030204" pitchFamily="34" charset="0"/>
                <a:cs typeface="Calibri" panose="020F0502020204030204" pitchFamily="34" charset="0"/>
              </a:rPr>
              <a:t> Manor is a community special school providing education for autistic children and young people aged between 11 and 19.</a:t>
            </a:r>
            <a:endParaRPr lang="en-GB" sz="1600" b="1" dirty="0">
              <a:latin typeface="sofia-pro"/>
              <a:cs typeface="Calibri" panose="020F0502020204030204" pitchFamily="34" charset="0"/>
            </a:endParaRPr>
          </a:p>
          <a:p>
            <a:pPr>
              <a:lnSpc>
                <a:spcPct val="90000"/>
              </a:lnSpc>
            </a:pPr>
            <a:endParaRPr lang="en-GB" sz="1600" b="1" i="0" dirty="0">
              <a:effectLst/>
              <a:latin typeface="sofia-pro"/>
              <a:cs typeface="Calibri" panose="020F0502020204030204" pitchFamily="34" charset="0"/>
            </a:endParaRPr>
          </a:p>
          <a:p>
            <a:pPr>
              <a:lnSpc>
                <a:spcPct val="90000"/>
              </a:lnSpc>
            </a:pPr>
            <a:r>
              <a:rPr lang="en-GB" sz="1600" i="0" dirty="0">
                <a:effectLst/>
                <a:latin typeface="sofia-pro"/>
              </a:rPr>
              <a:t>OFSTED rating: </a:t>
            </a:r>
            <a:r>
              <a:rPr lang="en-GB" sz="1600" dirty="0">
                <a:latin typeface="sofia-pro"/>
              </a:rPr>
              <a:t>Inadequate 2024</a:t>
            </a:r>
            <a:endParaRPr lang="en-GB" sz="1600" i="0" dirty="0">
              <a:effectLst/>
              <a:latin typeface="sofia-pro"/>
            </a:endParaRPr>
          </a:p>
          <a:p>
            <a:pPr>
              <a:lnSpc>
                <a:spcPct val="90000"/>
              </a:lnSpc>
            </a:pPr>
            <a:endParaRPr lang="en-GB" sz="1600" b="1" dirty="0">
              <a:latin typeface="sofia-pro"/>
            </a:endParaRPr>
          </a:p>
          <a:p>
            <a:pPr>
              <a:lnSpc>
                <a:spcPct val="90000"/>
              </a:lnSpc>
            </a:pPr>
            <a:r>
              <a:rPr lang="en-GB" sz="1600" b="0" i="0" dirty="0" err="1">
                <a:effectLst/>
                <a:latin typeface="Calibri" panose="020F0502020204030204" pitchFamily="34" charset="0"/>
                <a:cs typeface="Calibri" panose="020F0502020204030204" pitchFamily="34" charset="0"/>
              </a:rPr>
              <a:t>Oscott</a:t>
            </a:r>
            <a:r>
              <a:rPr lang="en-GB" sz="1600" b="0" i="0" dirty="0">
                <a:effectLst/>
                <a:latin typeface="Calibri" panose="020F0502020204030204" pitchFamily="34" charset="0"/>
                <a:cs typeface="Calibri" panose="020F0502020204030204" pitchFamily="34" charset="0"/>
              </a:rPr>
              <a:t> Manor School, 290 Reservoir Road</a:t>
            </a:r>
            <a:br>
              <a:rPr lang="en-GB" sz="1600" dirty="0">
                <a:latin typeface="Calibri" panose="020F0502020204030204" pitchFamily="34" charset="0"/>
                <a:cs typeface="Calibri" panose="020F0502020204030204" pitchFamily="34" charset="0"/>
              </a:rPr>
            </a:br>
            <a:r>
              <a:rPr lang="en-GB" sz="1600" b="0" i="0" dirty="0">
                <a:effectLst/>
                <a:latin typeface="Calibri" panose="020F0502020204030204" pitchFamily="34" charset="0"/>
                <a:cs typeface="Calibri" panose="020F0502020204030204" pitchFamily="34" charset="0"/>
              </a:rPr>
              <a:t>Erdington, Birmingham, B23 6DE</a:t>
            </a:r>
            <a:r>
              <a:rPr lang="en-GB" sz="1600" i="0" dirty="0">
                <a:effectLst/>
                <a:latin typeface="Calibri" panose="020F0502020204030204" pitchFamily="34" charset="0"/>
                <a:cs typeface="Calibri" panose="020F0502020204030204" pitchFamily="34" charset="0"/>
              </a:rPr>
              <a:t>, </a:t>
            </a:r>
            <a:r>
              <a:rPr lang="en-GB" sz="1600" b="1" i="0" u="none" strike="noStrike" dirty="0">
                <a:effectLst/>
                <a:latin typeface="sofia-pro"/>
                <a:hlinkClick r:id="rId4"/>
              </a:rPr>
              <a:t>enquiry@oscottmanor.bham.sch.uk</a:t>
            </a:r>
            <a:r>
              <a:rPr lang="en-GB" sz="1600" b="1" i="0" u="none" strike="noStrike" dirty="0">
                <a:effectLst/>
                <a:latin typeface="sofia-pro"/>
              </a:rPr>
              <a:t>, </a:t>
            </a:r>
            <a:r>
              <a:rPr lang="en-GB" sz="1600" b="0" i="0" u="none" strike="noStrike" dirty="0">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0121 360 8222</a:t>
            </a:r>
            <a:br>
              <a:rPr lang="en-GB" sz="1600" dirty="0">
                <a:latin typeface="Calibri" panose="020F0502020204030204" pitchFamily="34" charset="0"/>
                <a:cs typeface="Calibri" panose="020F0502020204030204" pitchFamily="34" charset="0"/>
              </a:rPr>
            </a:br>
            <a:r>
              <a:rPr lang="en-GB" sz="1600" b="0" i="0" dirty="0">
                <a:effectLst/>
                <a:latin typeface="Calibri" panose="020F0502020204030204" pitchFamily="34" charset="0"/>
                <a:cs typeface="Calibri" panose="020F0502020204030204" pitchFamily="34" charset="0"/>
              </a:rPr>
              <a:t>Switchboard open 8:00am - 4:00pm</a:t>
            </a:r>
            <a:r>
              <a:rPr lang="en-GB" sz="1600" b="1" i="0" dirty="0">
                <a:effectLst/>
                <a:latin typeface="sofia-pro"/>
              </a:rPr>
              <a:t>Oscott Manor School. Ours is a vibrant</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pPr>
            <a:endParaRPr lang="en-GB" sz="16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8577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p:txBody>
          <a:bodyPr/>
          <a:lstStyle/>
          <a:p>
            <a:pPr algn="ctr"/>
            <a:r>
              <a:rPr lang="en-GB" dirty="0"/>
              <a:t>Secondary Transition Process</a:t>
            </a:r>
            <a:br>
              <a:rPr lang="en-GB" dirty="0"/>
            </a:br>
            <a:endParaRPr lang="en-GB" dirty="0"/>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8466269" y="1463040"/>
            <a:ext cx="2842229" cy="4585689"/>
          </a:xfrm>
        </p:spPr>
        <p:txBody>
          <a:bodyPr>
            <a:normAutofit/>
          </a:bodyPr>
          <a:lstStyle/>
          <a:p>
            <a:r>
              <a:rPr lang="en-GB" dirty="0">
                <a:latin typeface="Calibri" panose="020F0502020204030204" pitchFamily="34" charset="0"/>
                <a:ea typeface="Times New Roman" panose="02020603050405020304" pitchFamily="18" charset="0"/>
                <a:cs typeface="Calibri" panose="020F0502020204030204" pitchFamily="34" charset="0"/>
              </a:rPr>
              <a:t>End of May/early June 2026  - i</a:t>
            </a:r>
            <a:r>
              <a:rPr lang="en-GB" sz="1800" dirty="0">
                <a:effectLst/>
                <a:latin typeface="Calibri" panose="020F0502020204030204" pitchFamily="34" charset="0"/>
                <a:ea typeface="Times New Roman" panose="02020603050405020304" pitchFamily="18" charset="0"/>
                <a:cs typeface="Calibri" panose="020F0502020204030204" pitchFamily="34" charset="0"/>
              </a:rPr>
              <a:t>nformation letter and preference form will be sent directly to you from SENAR.  We will get copies so do not worry if you do not receive yours – please contact me by the </a:t>
            </a:r>
            <a:r>
              <a:rPr lang="en-GB" sz="1800" dirty="0">
                <a:latin typeface="Calibri" panose="020F0502020204030204" pitchFamily="34" charset="0"/>
                <a:ea typeface="Times New Roman" panose="02020603050405020304" pitchFamily="18" charset="0"/>
                <a:cs typeface="Calibri" panose="020F0502020204030204" pitchFamily="34" charset="0"/>
              </a:rPr>
              <a:t>middle </a:t>
            </a:r>
            <a:r>
              <a:rPr lang="en-GB" sz="1800" dirty="0">
                <a:effectLst/>
                <a:latin typeface="Calibri" panose="020F0502020204030204" pitchFamily="34" charset="0"/>
                <a:ea typeface="Times New Roman" panose="02020603050405020304" pitchFamily="18" charset="0"/>
                <a:cs typeface="Calibri" panose="020F0502020204030204" pitchFamily="34" charset="0"/>
              </a:rPr>
              <a:t>of June if you do not receive one.</a:t>
            </a:r>
          </a:p>
          <a:p>
            <a:pPr marL="0" indent="0">
              <a:buNone/>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18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1800" dirty="0">
              <a:latin typeface="Calibri" panose="020F0502020204030204" pitchFamily="34" charset="0"/>
              <a:ea typeface="Times New Roman" panose="02020603050405020304" pitchFamily="18" charset="0"/>
              <a:cs typeface="Calibri" panose="020F0502020204030204" pitchFamily="34" charset="0"/>
            </a:endParaRPr>
          </a:p>
          <a:p>
            <a:endParaRPr lang="en-GB" sz="1800" dirty="0">
              <a:latin typeface="Calibri" panose="020F0502020204030204" pitchFamily="34" charset="0"/>
              <a:ea typeface="Times New Roman" panose="02020603050405020304" pitchFamily="18" charset="0"/>
              <a:cs typeface="Calibri" panose="020F0502020204030204" pitchFamily="34" charset="0"/>
            </a:endParaRPr>
          </a:p>
          <a:p>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dirty="0">
              <a:latin typeface="Calibri" panose="020F0502020204030204" pitchFamily="34" charset="0"/>
              <a:ea typeface="Times New Roman" panose="02020603050405020304" pitchFamily="18" charset="0"/>
              <a:cs typeface="Calibri" panose="020F0502020204030204" pitchFamily="34" charset="0"/>
            </a:endParaRPr>
          </a:p>
          <a:p>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a:p>
            <a:endParaRPr lang="en-GB" dirty="0"/>
          </a:p>
        </p:txBody>
      </p:sp>
      <p:pic>
        <p:nvPicPr>
          <p:cNvPr id="1026" name="Picture 2" descr="Image preview">
            <a:extLst>
              <a:ext uri="{FF2B5EF4-FFF2-40B4-BE49-F238E27FC236}">
                <a16:creationId xmlns:a16="http://schemas.microsoft.com/office/drawing/2014/main" id="{8A5C620D-C9E4-70A8-951E-C81710E52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333948"/>
            <a:ext cx="7667625" cy="542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64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C65E4D-2D69-29C8-88D7-67D4FA9199CE}"/>
              </a:ext>
            </a:extLst>
          </p:cNvPr>
          <p:cNvSpPr txBox="1"/>
          <p:nvPr/>
        </p:nvSpPr>
        <p:spPr>
          <a:xfrm>
            <a:off x="1240716" y="1069266"/>
            <a:ext cx="8629033" cy="1938992"/>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In terms of preference choices, I would not leave it at one.</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At best I would be putting two choices – this will eliminate you being placed into clearing if you were unsuccessful on your one and only choice and being placed in a totally random setting.</a:t>
            </a:r>
          </a:p>
        </p:txBody>
      </p:sp>
      <p:sp>
        <p:nvSpPr>
          <p:cNvPr id="4" name="TextBox 3">
            <a:extLst>
              <a:ext uri="{FF2B5EF4-FFF2-40B4-BE49-F238E27FC236}">
                <a16:creationId xmlns:a16="http://schemas.microsoft.com/office/drawing/2014/main" id="{7AD5FCEF-68D2-FE93-D4A5-82889DA76BF1}"/>
              </a:ext>
            </a:extLst>
          </p:cNvPr>
          <p:cNvSpPr txBox="1"/>
          <p:nvPr/>
        </p:nvSpPr>
        <p:spPr>
          <a:xfrm>
            <a:off x="1240715" y="3254811"/>
            <a:ext cx="8798019" cy="2677656"/>
          </a:xfrm>
          <a:prstGeom prst="rect">
            <a:avLst/>
          </a:prstGeom>
          <a:noFill/>
        </p:spPr>
        <p:txBody>
          <a:bodyPr wrap="square">
            <a:spAutoFit/>
          </a:bodyPr>
          <a:lstStyle/>
          <a:p>
            <a:r>
              <a:rPr lang="en-GB" sz="2400" dirty="0">
                <a:latin typeface="Calibri" panose="020F0502020204030204" pitchFamily="34" charset="0"/>
                <a:ea typeface="Times New Roman" panose="02020603050405020304" pitchFamily="18" charset="0"/>
                <a:cs typeface="Calibri" panose="020F0502020204030204" pitchFamily="34" charset="0"/>
              </a:rPr>
              <a:t>The preference form does not come with a specific deadline – however – the sooner it is in the more efficient the process.  We would advise that the form is sent into SENAR or returned to school for me by the end of the summer holidays.</a:t>
            </a:r>
          </a:p>
          <a:p>
            <a:pPr marL="0" indent="0">
              <a:buNone/>
            </a:pPr>
            <a:endParaRPr lang="en-GB" sz="2400" dirty="0">
              <a:latin typeface="Calibri" panose="020F0502020204030204" pitchFamily="34" charset="0"/>
              <a:ea typeface="Times New Roman" panose="02020603050405020304" pitchFamily="18" charset="0"/>
              <a:cs typeface="Calibri" panose="020F0502020204030204" pitchFamily="34" charset="0"/>
            </a:endParaRPr>
          </a:p>
          <a:p>
            <a:r>
              <a:rPr lang="en-GB" sz="2400" dirty="0">
                <a:latin typeface="Calibri" panose="020F0502020204030204" pitchFamily="34" charset="0"/>
                <a:ea typeface="Times New Roman" panose="02020603050405020304" pitchFamily="18" charset="0"/>
                <a:cs typeface="Calibri" panose="020F0502020204030204" pitchFamily="34" charset="0"/>
              </a:rPr>
              <a:t>The sooner the form is in the quicker we can secure a place for September 2027.</a:t>
            </a:r>
          </a:p>
        </p:txBody>
      </p:sp>
    </p:spTree>
    <p:extLst>
      <p:ext uri="{BB962C8B-B14F-4D97-AF65-F5344CB8AC3E}">
        <p14:creationId xmlns:p14="http://schemas.microsoft.com/office/powerpoint/2010/main" val="208038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226CBF-F7B0-9FBB-9F1B-ADFBDB00053F}"/>
              </a:ext>
            </a:extLst>
          </p:cNvPr>
          <p:cNvSpPr txBox="1"/>
          <p:nvPr/>
        </p:nvSpPr>
        <p:spPr>
          <a:xfrm>
            <a:off x="840658" y="3931674"/>
            <a:ext cx="10668000" cy="2585323"/>
          </a:xfrm>
          <a:prstGeom prst="rect">
            <a:avLst/>
          </a:prstGeom>
          <a:noFill/>
        </p:spPr>
        <p:txBody>
          <a:bodyPr wrap="square">
            <a:spAutoFit/>
          </a:bodyPr>
          <a:lstStyle/>
          <a:p>
            <a:pPr marL="285750"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By the end of May 2026 all Year 5 Annual Reviews will have been sent into SENAR and these will be used for submission to the secondary schools.  </a:t>
            </a:r>
          </a:p>
          <a:p>
            <a:pPr marL="285750"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Based on the EHCP’s information the secondary settings you have chosen will determine if they can meet the need and requirements outlined  </a:t>
            </a:r>
          </a:p>
          <a:p>
            <a:pPr marL="285750"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If the setting you have chosen can meet need they will inform SENAR that there is a place for your child in September and SENAR will write to you via email or letter to inform you of the proposed changes to section I.  </a:t>
            </a:r>
          </a:p>
          <a:p>
            <a:pPr marL="285750"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You will then receive a notification from SENAR around the middle of March 2026 with a Notification of Final Amendment to your child’s EHCP and section I will state the appointed school.</a:t>
            </a:r>
          </a:p>
          <a:p>
            <a:endParaRPr lang="en-GB"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Title 1">
            <a:extLst>
              <a:ext uri="{FF2B5EF4-FFF2-40B4-BE49-F238E27FC236}">
                <a16:creationId xmlns:a16="http://schemas.microsoft.com/office/drawing/2014/main" id="{DA30405F-9E49-1EBA-9C62-84300F142D9E}"/>
              </a:ext>
            </a:extLst>
          </p:cNvPr>
          <p:cNvSpPr txBox="1">
            <a:spLocks/>
          </p:cNvSpPr>
          <p:nvPr/>
        </p:nvSpPr>
        <p:spPr>
          <a:xfrm>
            <a:off x="775881" y="259081"/>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EHCP Process</a:t>
            </a:r>
            <a:br>
              <a:rPr lang="en-GB" dirty="0"/>
            </a:br>
            <a:endParaRPr lang="en-GB" dirty="0"/>
          </a:p>
        </p:txBody>
      </p:sp>
      <p:pic>
        <p:nvPicPr>
          <p:cNvPr id="6" name="Picture 5">
            <a:extLst>
              <a:ext uri="{FF2B5EF4-FFF2-40B4-BE49-F238E27FC236}">
                <a16:creationId xmlns:a16="http://schemas.microsoft.com/office/drawing/2014/main" id="{4AE1BB93-27B5-3FAE-A23E-27ED442438B2}"/>
              </a:ext>
            </a:extLst>
          </p:cNvPr>
          <p:cNvPicPr>
            <a:picLocks noChangeAspect="1"/>
          </p:cNvPicPr>
          <p:nvPr/>
        </p:nvPicPr>
        <p:blipFill>
          <a:blip r:embed="rId2"/>
          <a:stretch>
            <a:fillRect/>
          </a:stretch>
        </p:blipFill>
        <p:spPr>
          <a:xfrm>
            <a:off x="1754332" y="1071376"/>
            <a:ext cx="8135485" cy="1724266"/>
          </a:xfrm>
          <a:prstGeom prst="rect">
            <a:avLst/>
          </a:prstGeom>
        </p:spPr>
      </p:pic>
      <p:pic>
        <p:nvPicPr>
          <p:cNvPr id="8" name="Picture 7">
            <a:extLst>
              <a:ext uri="{FF2B5EF4-FFF2-40B4-BE49-F238E27FC236}">
                <a16:creationId xmlns:a16="http://schemas.microsoft.com/office/drawing/2014/main" id="{2C571CD5-4CBE-2534-806C-7EA09A77C09D}"/>
              </a:ext>
            </a:extLst>
          </p:cNvPr>
          <p:cNvPicPr>
            <a:picLocks noChangeAspect="1"/>
          </p:cNvPicPr>
          <p:nvPr/>
        </p:nvPicPr>
        <p:blipFill>
          <a:blip r:embed="rId3"/>
          <a:stretch>
            <a:fillRect/>
          </a:stretch>
        </p:blipFill>
        <p:spPr>
          <a:xfrm>
            <a:off x="1754332" y="3066999"/>
            <a:ext cx="4258269" cy="724001"/>
          </a:xfrm>
          <a:prstGeom prst="rect">
            <a:avLst/>
          </a:prstGeom>
        </p:spPr>
      </p:pic>
    </p:spTree>
    <p:extLst>
      <p:ext uri="{BB962C8B-B14F-4D97-AF65-F5344CB8AC3E}">
        <p14:creationId xmlns:p14="http://schemas.microsoft.com/office/powerpoint/2010/main" val="25944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E8E5CC-9193-E00E-314D-4CD38D816FCE}"/>
              </a:ext>
            </a:extLst>
          </p:cNvPr>
          <p:cNvSpPr txBox="1"/>
          <p:nvPr/>
        </p:nvSpPr>
        <p:spPr>
          <a:xfrm>
            <a:off x="885825" y="1326969"/>
            <a:ext cx="10858500" cy="5078313"/>
          </a:xfrm>
          <a:prstGeom prst="rect">
            <a:avLst/>
          </a:prstGeom>
          <a:noFill/>
        </p:spPr>
        <p:txBody>
          <a:bodyPr wrap="square">
            <a:spAutoFit/>
          </a:bodyPr>
          <a:lstStyle/>
          <a:p>
            <a:pPr marL="285750"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Additional Information required post-submission? </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Should personal circumstances change or new medical evidence is presented post your year 5 EHCP reviews and you feel it will be detrimental to your child’s year 7 placement we can call an early review.</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This will need to be put before a panel as to why we would want to call an early review and if they agree with the evidence presented then they will agree to a new review.</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This will need to be done ASAP during the Autumn term so please contact me or the class teacher ASAP if anything occurs.</a:t>
            </a:r>
          </a:p>
          <a:p>
            <a:pPr marL="742950" lvl="1" indent="-285750">
              <a:buFont typeface="Wingdings" panose="05000000000000000000" pitchFamily="2" charset="2"/>
              <a:buChar char="Ø"/>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You are unhappy with the placement or have no placement?</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Along side the Final Notice of Amendment will be the right to appeal – there will be instructions within the body of the letter telling you how to go about this and </a:t>
            </a:r>
            <a:r>
              <a:rPr lang="en-GB" b="1" dirty="0">
                <a:latin typeface="Calibri" panose="020F0502020204030204" pitchFamily="34" charset="0"/>
                <a:ea typeface="Times New Roman" panose="02020603050405020304" pitchFamily="18" charset="0"/>
                <a:cs typeface="Calibri" panose="020F0502020204030204" pitchFamily="34" charset="0"/>
              </a:rPr>
              <a:t>I will be here to support as well</a:t>
            </a:r>
            <a:r>
              <a:rPr lang="en-GB" dirty="0">
                <a:latin typeface="Calibri" panose="020F0502020204030204" pitchFamily="34" charset="0"/>
                <a:ea typeface="Times New Roman" panose="02020603050405020304" pitchFamily="18" charset="0"/>
                <a:cs typeface="Calibri" panose="020F0502020204030204" pitchFamily="34" charset="0"/>
              </a:rPr>
              <a:t>.</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You will be contesting Section I and the appeal paperwork will be asking the reasons as to why you are appealing.</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These can be a variety of reasons from distance, not being able to meet your child’s needs or setting is unsuitable etc</a:t>
            </a:r>
          </a:p>
          <a:p>
            <a:pPr marL="742950" lvl="1" indent="-285750">
              <a:buFont typeface="Wingdings" panose="05000000000000000000" pitchFamily="2" charset="2"/>
              <a:buChar char="Ø"/>
            </a:pPr>
            <a:r>
              <a:rPr lang="en-GB" dirty="0">
                <a:latin typeface="Calibri" panose="020F0502020204030204" pitchFamily="34" charset="0"/>
                <a:ea typeface="Times New Roman" panose="02020603050405020304" pitchFamily="18" charset="0"/>
                <a:cs typeface="Calibri" panose="020F0502020204030204" pitchFamily="34" charset="0"/>
              </a:rPr>
              <a:t>This will need to be submitted ASAP as this can take a while – both schools will be sent tribunal papers to respond to the appeal and then the appeal will need be heard before a judge.  On the whole this process should complete before the end of the summer term but can go into the summer break.</a:t>
            </a:r>
          </a:p>
        </p:txBody>
      </p:sp>
      <p:sp>
        <p:nvSpPr>
          <p:cNvPr id="4" name="Title 1">
            <a:extLst>
              <a:ext uri="{FF2B5EF4-FFF2-40B4-BE49-F238E27FC236}">
                <a16:creationId xmlns:a16="http://schemas.microsoft.com/office/drawing/2014/main" id="{51558215-C596-DE52-C7DB-CF7E0517F9E8}"/>
              </a:ext>
            </a:extLst>
          </p:cNvPr>
          <p:cNvSpPr txBox="1">
            <a:spLocks/>
          </p:cNvSpPr>
          <p:nvPr/>
        </p:nvSpPr>
        <p:spPr>
          <a:xfrm>
            <a:off x="646111" y="452718"/>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Additional Info &amp; Appeal Process</a:t>
            </a:r>
          </a:p>
        </p:txBody>
      </p:sp>
    </p:spTree>
    <p:extLst>
      <p:ext uri="{BB962C8B-B14F-4D97-AF65-F5344CB8AC3E}">
        <p14:creationId xmlns:p14="http://schemas.microsoft.com/office/powerpoint/2010/main" val="293267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B5704-DE22-05EE-84EE-7FAE8F285B49}"/>
              </a:ext>
            </a:extLst>
          </p:cNvPr>
          <p:cNvPicPr>
            <a:picLocks noChangeAspect="1"/>
          </p:cNvPicPr>
          <p:nvPr/>
        </p:nvPicPr>
        <p:blipFill>
          <a:blip r:embed="rId2"/>
          <a:stretch>
            <a:fillRect/>
          </a:stretch>
        </p:blipFill>
        <p:spPr>
          <a:xfrm>
            <a:off x="1657546" y="0"/>
            <a:ext cx="8876907" cy="6858000"/>
          </a:xfrm>
          <a:prstGeom prst="rect">
            <a:avLst/>
          </a:prstGeom>
        </p:spPr>
      </p:pic>
    </p:spTree>
    <p:extLst>
      <p:ext uri="{BB962C8B-B14F-4D97-AF65-F5344CB8AC3E}">
        <p14:creationId xmlns:p14="http://schemas.microsoft.com/office/powerpoint/2010/main" val="357403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p:txBody>
          <a:bodyPr/>
          <a:lstStyle/>
          <a:p>
            <a:pPr algn="ctr"/>
            <a:r>
              <a:rPr lang="en-GB" dirty="0"/>
              <a:t>Secondary Schools that our children have moved onto</a:t>
            </a:r>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1103312" y="2052918"/>
            <a:ext cx="3699507" cy="4195481"/>
          </a:xfrm>
        </p:spPr>
        <p:txBody>
          <a:bodyPr/>
          <a:lstStyle/>
          <a:p>
            <a:r>
              <a:rPr lang="en-GB" dirty="0">
                <a:latin typeface="Calibri" panose="020F0502020204030204" pitchFamily="34" charset="0"/>
                <a:ea typeface="Times New Roman" panose="02020603050405020304" pitchFamily="18" charset="0"/>
                <a:cs typeface="Calibri" panose="020F0502020204030204" pitchFamily="34" charset="0"/>
              </a:rPr>
              <a:t>Baskerville School</a:t>
            </a:r>
          </a:p>
          <a:p>
            <a:r>
              <a:rPr lang="en-GB" dirty="0">
                <a:latin typeface="Calibri" panose="020F0502020204030204" pitchFamily="34" charset="0"/>
                <a:ea typeface="Times New Roman" panose="02020603050405020304" pitchFamily="18" charset="0"/>
                <a:cs typeface="Calibri" panose="020F0502020204030204" pitchFamily="34" charset="0"/>
              </a:rPr>
              <a:t>Hallmoor School</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rPr>
              <a:t>Oscott Manor School</a:t>
            </a:r>
          </a:p>
          <a:p>
            <a:r>
              <a:rPr lang="en-GB" dirty="0">
                <a:latin typeface="Calibri" panose="020F0502020204030204" pitchFamily="34" charset="0"/>
              </a:rPr>
              <a:t>The Pines School</a:t>
            </a:r>
          </a:p>
          <a:p>
            <a:r>
              <a:rPr lang="en-GB" dirty="0" err="1">
                <a:latin typeface="Calibri" panose="020F0502020204030204" pitchFamily="34" charset="0"/>
              </a:rPr>
              <a:t>Uffculme</a:t>
            </a:r>
            <a:r>
              <a:rPr lang="en-GB" dirty="0">
                <a:latin typeface="Calibri" panose="020F0502020204030204" pitchFamily="34" charset="0"/>
              </a:rPr>
              <a:t> School</a:t>
            </a:r>
            <a:endParaRPr lang="en-GB" dirty="0"/>
          </a:p>
          <a:p>
            <a:r>
              <a:rPr lang="en-GB">
                <a:latin typeface="Calibri" panose="020F0502020204030204" pitchFamily="34" charset="0"/>
                <a:cs typeface="Calibri" panose="020F0502020204030204" pitchFamily="34" charset="0"/>
              </a:rPr>
              <a:t>Calthorpe Academy</a:t>
            </a: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Queensbury School</a:t>
            </a:r>
          </a:p>
          <a:p>
            <a:r>
              <a:rPr lang="en-GB" dirty="0">
                <a:latin typeface="Calibri" panose="020F0502020204030204" pitchFamily="34" charset="0"/>
                <a:cs typeface="Calibri" panose="020F0502020204030204" pitchFamily="34" charset="0"/>
              </a:rPr>
              <a:t>Selly Oak Trust</a:t>
            </a:r>
          </a:p>
          <a:p>
            <a:r>
              <a:rPr lang="en-GB" dirty="0">
                <a:latin typeface="Calibri" panose="020F0502020204030204" pitchFamily="34" charset="0"/>
                <a:cs typeface="Calibri" panose="020F0502020204030204" pitchFamily="34" charset="0"/>
              </a:rPr>
              <a:t>The Heights</a:t>
            </a:r>
          </a:p>
          <a:p>
            <a:endParaRPr lang="en-GB" dirty="0"/>
          </a:p>
        </p:txBody>
      </p:sp>
      <p:sp>
        <p:nvSpPr>
          <p:cNvPr id="4" name="TextBox 3">
            <a:extLst>
              <a:ext uri="{FF2B5EF4-FFF2-40B4-BE49-F238E27FC236}">
                <a16:creationId xmlns:a16="http://schemas.microsoft.com/office/drawing/2014/main" id="{10ED03FE-1F1F-E49D-685A-B58AB76720F6}"/>
              </a:ext>
            </a:extLst>
          </p:cNvPr>
          <p:cNvSpPr txBox="1"/>
          <p:nvPr/>
        </p:nvSpPr>
        <p:spPr>
          <a:xfrm>
            <a:off x="6096000" y="3018408"/>
            <a:ext cx="5107619" cy="2031325"/>
          </a:xfrm>
          <a:prstGeom prst="rect">
            <a:avLst/>
          </a:prstGeom>
          <a:noFill/>
        </p:spPr>
        <p:txBody>
          <a:bodyPr wrap="square" rtlCol="0">
            <a:spAutoFit/>
          </a:bodyPr>
          <a:lstStyle/>
          <a:p>
            <a:r>
              <a:rPr lang="en-GB" dirty="0"/>
              <a:t>However, there are other independent specialist settings within the midlands and advise that you research fully before making your preference lists final.</a:t>
            </a:r>
          </a:p>
          <a:p>
            <a:endParaRPr lang="en-GB" dirty="0"/>
          </a:p>
          <a:p>
            <a:r>
              <a:rPr lang="en-GB" dirty="0">
                <a:hlinkClick r:id="rId2"/>
              </a:rPr>
              <a:t>Special - Birmingham Schools | Birmingham City Council</a:t>
            </a:r>
            <a:endParaRPr lang="en-GB" dirty="0"/>
          </a:p>
        </p:txBody>
      </p:sp>
    </p:spTree>
    <p:extLst>
      <p:ext uri="{BB962C8B-B14F-4D97-AF65-F5344CB8AC3E}">
        <p14:creationId xmlns:p14="http://schemas.microsoft.com/office/powerpoint/2010/main" val="410134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a:xfrm>
            <a:off x="650669" y="155556"/>
            <a:ext cx="3330328" cy="1641986"/>
          </a:xfrm>
        </p:spPr>
        <p:txBody>
          <a:bodyPr>
            <a:normAutofit/>
          </a:bodyPr>
          <a:lstStyle/>
          <a:p>
            <a:r>
              <a:rPr lang="en-GB" dirty="0"/>
              <a:t>Hallmoor School</a:t>
            </a:r>
          </a:p>
        </p:txBody>
      </p:sp>
      <p:sp>
        <p:nvSpPr>
          <p:cNvPr id="6151" name="Rectangle 6150">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650669" y="1953088"/>
            <a:ext cx="4658178" cy="4295312"/>
          </a:xfrm>
        </p:spPr>
        <p:txBody>
          <a:bodyPr>
            <a:normAutofit fontScale="92500" lnSpcReduction="20000"/>
          </a:bodyPr>
          <a:lstStyle/>
          <a:p>
            <a:pPr marL="0" indent="0">
              <a:lnSpc>
                <a:spcPct val="90000"/>
              </a:lnSpc>
              <a:buNone/>
            </a:pPr>
            <a:r>
              <a:rPr lang="en-GB" sz="1600" b="0" i="0" dirty="0">
                <a:effectLst/>
                <a:latin typeface="Calibri" panose="020F0502020204030204" pitchFamily="34" charset="0"/>
                <a:cs typeface="Calibri" panose="020F0502020204030204" pitchFamily="34" charset="0"/>
              </a:rPr>
              <a:t>All of the children who attend </a:t>
            </a:r>
            <a:r>
              <a:rPr lang="en-GB" sz="1600" b="0" i="0" dirty="0" err="1">
                <a:effectLst/>
                <a:latin typeface="Calibri" panose="020F0502020204030204" pitchFamily="34" charset="0"/>
                <a:cs typeface="Calibri" panose="020F0502020204030204" pitchFamily="34" charset="0"/>
              </a:rPr>
              <a:t>Hallmoor</a:t>
            </a:r>
            <a:r>
              <a:rPr lang="en-GB" sz="1600" b="0" i="0" dirty="0">
                <a:effectLst/>
                <a:latin typeface="Calibri" panose="020F0502020204030204" pitchFamily="34" charset="0"/>
                <a:cs typeface="Calibri" panose="020F0502020204030204" pitchFamily="34" charset="0"/>
              </a:rPr>
              <a:t> School have a Statement of Special Educational Need or an Education and Health Care Plan. Our school educates children with cognition and learning needs. Children may have Severe Learning Difficulties (SLD), Moderate Learning Difficulties (MLD), Speech Language and Communication Difficulties or a diagnosis of Autistic Spectrum Disorder (ASD). Some children have additional needs including visual impairment and hearing impairment and associated behaviour difficulties.</a:t>
            </a:r>
          </a:p>
          <a:p>
            <a:pPr marL="0" indent="0">
              <a:lnSpc>
                <a:spcPct val="90000"/>
              </a:lnSpc>
              <a:buNone/>
            </a:pPr>
            <a:r>
              <a:rPr lang="en-GB" sz="1600" dirty="0">
                <a:latin typeface="Calibri" panose="020F0502020204030204" pitchFamily="34" charset="0"/>
                <a:cs typeface="Calibri" panose="020F0502020204030204" pitchFamily="34" charset="0"/>
              </a:rPr>
              <a:t> OFSTED rating : Good, 2023</a:t>
            </a:r>
          </a:p>
          <a:p>
            <a:pPr marL="0" indent="0">
              <a:lnSpc>
                <a:spcPct val="90000"/>
              </a:lnSpc>
              <a:buNone/>
            </a:pPr>
            <a:endParaRPr lang="en-GB" sz="1600" dirty="0">
              <a:latin typeface="Calibri" panose="020F0502020204030204" pitchFamily="34" charset="0"/>
              <a:cs typeface="Calibri" panose="020F0502020204030204" pitchFamily="34" charset="0"/>
            </a:endParaRPr>
          </a:p>
          <a:p>
            <a:pPr algn="l"/>
            <a:r>
              <a:rPr lang="en-GB" sz="1400" b="0" i="0" dirty="0" err="1">
                <a:effectLst/>
                <a:highlight>
                  <a:srgbClr val="283769"/>
                </a:highlight>
                <a:latin typeface="futura-pt"/>
              </a:rPr>
              <a:t>Hallmoor</a:t>
            </a:r>
            <a:r>
              <a:rPr lang="en-GB" sz="1400" b="0" i="0" dirty="0">
                <a:effectLst/>
                <a:highlight>
                  <a:srgbClr val="283769"/>
                </a:highlight>
                <a:latin typeface="futura-pt"/>
              </a:rPr>
              <a:t> School</a:t>
            </a:r>
            <a:br>
              <a:rPr lang="en-GB" sz="1400" b="0" i="0" dirty="0">
                <a:effectLst/>
                <a:highlight>
                  <a:srgbClr val="283769"/>
                </a:highlight>
                <a:latin typeface="futura-pt"/>
              </a:rPr>
            </a:br>
            <a:r>
              <a:rPr lang="en-GB" sz="1400" b="0" i="0" dirty="0">
                <a:effectLst/>
                <a:highlight>
                  <a:srgbClr val="283769"/>
                </a:highlight>
                <a:latin typeface="futura-pt"/>
              </a:rPr>
              <a:t>50 Scholars Gate</a:t>
            </a:r>
            <a:br>
              <a:rPr lang="en-GB" sz="1400" b="0" i="0" dirty="0">
                <a:effectLst/>
                <a:highlight>
                  <a:srgbClr val="283769"/>
                </a:highlight>
                <a:latin typeface="futura-pt"/>
              </a:rPr>
            </a:br>
            <a:r>
              <a:rPr lang="en-GB" sz="1400" b="0" i="0" dirty="0">
                <a:effectLst/>
                <a:highlight>
                  <a:srgbClr val="283769"/>
                </a:highlight>
                <a:latin typeface="futura-pt"/>
              </a:rPr>
              <a:t>Birmingham</a:t>
            </a:r>
            <a:br>
              <a:rPr lang="en-GB" sz="1400" b="0" i="0" dirty="0">
                <a:effectLst/>
                <a:highlight>
                  <a:srgbClr val="283769"/>
                </a:highlight>
                <a:latin typeface="futura-pt"/>
              </a:rPr>
            </a:br>
            <a:r>
              <a:rPr lang="en-GB" sz="1400" b="0" i="0" dirty="0">
                <a:effectLst/>
                <a:highlight>
                  <a:srgbClr val="283769"/>
                </a:highlight>
                <a:latin typeface="futura-pt"/>
              </a:rPr>
              <a:t>B33 0DL</a:t>
            </a:r>
          </a:p>
          <a:p>
            <a:pPr algn="l"/>
            <a:r>
              <a:rPr lang="en-GB" sz="1400" b="0" i="0" dirty="0">
                <a:effectLst/>
                <a:highlight>
                  <a:srgbClr val="283769"/>
                </a:highlight>
                <a:latin typeface="futura-pt"/>
              </a:rPr>
              <a:t>0121 803 1620</a:t>
            </a:r>
          </a:p>
          <a:p>
            <a:pPr algn="l"/>
            <a:r>
              <a:rPr lang="en-GB" sz="1400" b="0" i="0" u="none" strike="noStrike" dirty="0">
                <a:effectLst/>
                <a:highlight>
                  <a:srgbClr val="283769"/>
                </a:highlight>
                <a:latin typeface="futura-pt"/>
                <a:hlinkClick r:id="rId3">
                  <a:extLst>
                    <a:ext uri="{A12FA001-AC4F-418D-AE19-62706E023703}">
                      <ahyp:hlinkClr xmlns:ahyp="http://schemas.microsoft.com/office/drawing/2018/hyperlinkcolor" val="tx"/>
                    </a:ext>
                  </a:extLst>
                </a:hlinkClick>
              </a:rPr>
              <a:t>enquiry@hallmoor.fet.ac</a:t>
            </a:r>
            <a:endParaRPr lang="en-GB" sz="1400" b="0" i="0" dirty="0">
              <a:effectLst/>
              <a:highlight>
                <a:srgbClr val="283769"/>
              </a:highlight>
              <a:latin typeface="futura-pt"/>
            </a:endParaRPr>
          </a:p>
          <a:p>
            <a:pPr marL="0" indent="0">
              <a:buNone/>
            </a:pPr>
            <a:br>
              <a:rPr lang="en-GB" sz="1400" dirty="0"/>
            </a:br>
            <a:endParaRPr lang="en-GB" sz="1600" dirty="0">
              <a:latin typeface="Calibri" panose="020F0502020204030204" pitchFamily="34" charset="0"/>
              <a:cs typeface="Calibri" panose="020F0502020204030204" pitchFamily="34" charset="0"/>
            </a:endParaRPr>
          </a:p>
          <a:p>
            <a:pPr marL="0" indent="0">
              <a:lnSpc>
                <a:spcPct val="90000"/>
              </a:lnSpc>
              <a:buNone/>
            </a:pPr>
            <a:endParaRPr lang="en-GB" sz="1600" b="0" i="0" dirty="0">
              <a:effectLst/>
              <a:latin typeface="Calibri" panose="020F0502020204030204" pitchFamily="34" charset="0"/>
              <a:cs typeface="Calibri" panose="020F0502020204030204" pitchFamily="34" charset="0"/>
            </a:endParaRPr>
          </a:p>
          <a:p>
            <a:pPr marL="0" indent="0">
              <a:lnSpc>
                <a:spcPct val="90000"/>
              </a:lnSpc>
              <a:buNone/>
            </a:pPr>
            <a:endParaRPr lang="en-GB" sz="1600" dirty="0">
              <a:latin typeface="Calibri" panose="020F0502020204030204" pitchFamily="34" charset="0"/>
              <a:cs typeface="Calibri" panose="020F0502020204030204" pitchFamily="34" charset="0"/>
            </a:endParaRPr>
          </a:p>
          <a:p>
            <a:pPr marL="0" indent="0">
              <a:lnSpc>
                <a:spcPct val="90000"/>
              </a:lnSpc>
              <a:buNone/>
            </a:pPr>
            <a:endParaRPr lang="en-GB" sz="1600" b="0" i="0" dirty="0">
              <a:effectLst/>
              <a:latin typeface="Calibri" panose="020F0502020204030204" pitchFamily="34" charset="0"/>
              <a:cs typeface="Calibri" panose="020F0502020204030204" pitchFamily="34" charset="0"/>
            </a:endParaRPr>
          </a:p>
          <a:p>
            <a:pPr marL="0" indent="0">
              <a:lnSpc>
                <a:spcPct val="90000"/>
              </a:lnSpc>
              <a:buNone/>
            </a:pPr>
            <a:endParaRPr lang="en-GB" sz="1600" dirty="0">
              <a:latin typeface="Calibri" panose="020F0502020204030204" pitchFamily="34" charset="0"/>
              <a:cs typeface="Calibri" panose="020F0502020204030204" pitchFamily="34" charset="0"/>
            </a:endParaRPr>
          </a:p>
          <a:p>
            <a:pPr marL="0" indent="0">
              <a:lnSpc>
                <a:spcPct val="90000"/>
              </a:lnSpc>
              <a:buNone/>
            </a:pPr>
            <a:endParaRPr lang="en-GB" sz="1600" dirty="0">
              <a:latin typeface="Calibri" panose="020F0502020204030204" pitchFamily="34" charset="0"/>
              <a:cs typeface="Calibri" panose="020F0502020204030204" pitchFamily="34" charset="0"/>
            </a:endParaRPr>
          </a:p>
          <a:p>
            <a:pPr marL="0" indent="0">
              <a:lnSpc>
                <a:spcPct val="90000"/>
              </a:lnSpc>
              <a:buNone/>
            </a:pPr>
            <a:endParaRPr lang="en-GB" sz="1600" dirty="0">
              <a:latin typeface="Calibri" panose="020F0502020204030204" pitchFamily="34" charset="0"/>
              <a:cs typeface="Calibri" panose="020F0502020204030204" pitchFamily="34" charset="0"/>
            </a:endParaRPr>
          </a:p>
          <a:p>
            <a:pPr>
              <a:lnSpc>
                <a:spcPct val="90000"/>
              </a:lnSpc>
            </a:pPr>
            <a:endParaRPr lang="en-GB" sz="1600" b="0" i="0" dirty="0">
              <a:effectLst/>
              <a:latin typeface="Calibri" panose="020F0502020204030204" pitchFamily="34" charset="0"/>
              <a:cs typeface="Calibri" panose="020F0502020204030204" pitchFamily="34" charset="0"/>
            </a:endParaRPr>
          </a:p>
        </p:txBody>
      </p:sp>
      <p:pic>
        <p:nvPicPr>
          <p:cNvPr id="2050" name="Picture 2" descr="SKILTS SEN HALLMOOR SCHOOL / LEA HALL ACADEMY - MDG Architects">
            <a:extLst>
              <a:ext uri="{FF2B5EF4-FFF2-40B4-BE49-F238E27FC236}">
                <a16:creationId xmlns:a16="http://schemas.microsoft.com/office/drawing/2014/main" id="{A2559E7C-D5A1-B54E-F1E6-1FBEA5859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49" y="1657350"/>
            <a:ext cx="5469967" cy="367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02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0CD2E-05C1-A5E0-C014-09858F8F02A0}"/>
              </a:ext>
            </a:extLst>
          </p:cNvPr>
          <p:cNvSpPr>
            <a:spLocks noGrp="1"/>
          </p:cNvSpPr>
          <p:nvPr>
            <p:ph type="title"/>
          </p:nvPr>
        </p:nvSpPr>
        <p:spPr>
          <a:xfrm>
            <a:off x="650669" y="629266"/>
            <a:ext cx="3330328" cy="1641986"/>
          </a:xfrm>
        </p:spPr>
        <p:txBody>
          <a:bodyPr>
            <a:normAutofit/>
          </a:bodyPr>
          <a:lstStyle/>
          <a:p>
            <a:r>
              <a:rPr lang="en-GB" dirty="0"/>
              <a:t>The Pines School</a:t>
            </a:r>
          </a:p>
        </p:txBody>
      </p:sp>
      <p:pic>
        <p:nvPicPr>
          <p:cNvPr id="15" name="Picture 14" descr="The Pines School – Birmingham Special Schools' Co-Operative Trust">
            <a:extLst>
              <a:ext uri="{FF2B5EF4-FFF2-40B4-BE49-F238E27FC236}">
                <a16:creationId xmlns:a16="http://schemas.microsoft.com/office/drawing/2014/main" id="{5D1F5CA4-EFE4-D6C8-7957-76102497EB6E}"/>
              </a:ext>
            </a:extLst>
          </p:cNvPr>
          <p:cNvPicPr>
            <a:picLocks noChangeAspect="1"/>
          </p:cNvPicPr>
          <p:nvPr/>
        </p:nvPicPr>
        <p:blipFill rotWithShape="1">
          <a:blip r:embed="rId3">
            <a:extLst>
              <a:ext uri="{28A0092B-C50C-407E-A947-70E740481C1C}">
                <a14:useLocalDpi xmlns:a14="http://schemas.microsoft.com/office/drawing/2010/main" val="0"/>
              </a:ext>
            </a:extLst>
          </a:blip>
          <a:srcRect l="33265" r="22640" b="-1"/>
          <a:stretch/>
        </p:blipFill>
        <p:spPr bwMode="auto">
          <a:xfrm>
            <a:off x="4634680" y="10"/>
            <a:ext cx="7560130" cy="6857990"/>
          </a:xfrm>
          <a:prstGeom prst="rect">
            <a:avLst/>
          </a:prstGeom>
          <a:noFill/>
        </p:spPr>
      </p:pic>
      <p:sp>
        <p:nvSpPr>
          <p:cNvPr id="20" name="Rectangle 19">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F1E69AAA-98AC-C73C-FD42-66DE75CC08D2}"/>
              </a:ext>
            </a:extLst>
          </p:cNvPr>
          <p:cNvSpPr>
            <a:spLocks noGrp="1"/>
          </p:cNvSpPr>
          <p:nvPr>
            <p:ph idx="1"/>
          </p:nvPr>
        </p:nvSpPr>
        <p:spPr>
          <a:xfrm>
            <a:off x="650669" y="2438400"/>
            <a:ext cx="3330328" cy="3809999"/>
          </a:xfrm>
        </p:spPr>
        <p:txBody>
          <a:bodyPr>
            <a:normAutofit lnSpcReduction="10000"/>
          </a:bodyPr>
          <a:lstStyle/>
          <a:p>
            <a:r>
              <a:rPr lang="en-GB" dirty="0">
                <a:latin typeface="Calibri" panose="020F0502020204030204" pitchFamily="34" charset="0"/>
                <a:cs typeface="Calibri" panose="020F0502020204030204" pitchFamily="34" charset="0"/>
              </a:rPr>
              <a:t>The Pines School is </a:t>
            </a:r>
            <a:r>
              <a:rPr lang="en-GB" b="0" i="0" dirty="0">
                <a:effectLst/>
                <a:latin typeface="Calibri" panose="020F0502020204030204" pitchFamily="34" charset="0"/>
                <a:cs typeface="Calibri" panose="020F0502020204030204" pitchFamily="34" charset="0"/>
              </a:rPr>
              <a:t>an all age ASC specific school and have provision for 244 young people from all over Birmingham aged 3 – 16. </a:t>
            </a:r>
          </a:p>
          <a:p>
            <a:r>
              <a:rPr lang="en-GB" dirty="0">
                <a:latin typeface="Calibri" panose="020F0502020204030204" pitchFamily="34" charset="0"/>
                <a:cs typeface="Calibri" panose="020F0502020204030204" pitchFamily="34" charset="0"/>
              </a:rPr>
              <a:t>OFSTED rating: Good, 2025</a:t>
            </a:r>
          </a:p>
          <a:p>
            <a:endParaRPr lang="en-GB" b="0" i="0" dirty="0">
              <a:effectLst/>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Pines School, Marsh Hill, Birmingham, B23 7EY, 0121 464 6136, </a:t>
            </a:r>
            <a:r>
              <a:rPr lang="en-GB" dirty="0">
                <a:latin typeface="Calibri" panose="020F0502020204030204" pitchFamily="34" charset="0"/>
                <a:cs typeface="Calibri" panose="020F0502020204030204" pitchFamily="34" charset="0"/>
                <a:hlinkClick r:id="rId4"/>
              </a:rPr>
              <a:t>enquiry@pines.bham.sch.uk</a:t>
            </a:r>
            <a:r>
              <a:rPr lang="en-GB" dirty="0">
                <a:latin typeface="Calibri" panose="020F0502020204030204" pitchFamily="34" charset="0"/>
                <a:cs typeface="Calibri" panose="020F0502020204030204" pitchFamily="34" charset="0"/>
              </a:rPr>
              <a:t> </a:t>
            </a:r>
            <a:r>
              <a:rPr lang="en-GB" b="0" i="0" dirty="0">
                <a:effectLst/>
                <a:latin typeface="roboto" panose="02000000000000000000" pitchFamily="2" charset="0"/>
              </a:rPr>
              <a:t>.bham.sch.uk</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9970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311</TotalTime>
  <Words>1095</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Century Gothic</vt:lpstr>
      <vt:lpstr>futura-pt</vt:lpstr>
      <vt:lpstr>Mulish</vt:lpstr>
      <vt:lpstr>roboto</vt:lpstr>
      <vt:lpstr>sofia-pro</vt:lpstr>
      <vt:lpstr>Wingdings</vt:lpstr>
      <vt:lpstr>Wingdings 3</vt:lpstr>
      <vt:lpstr>Ion</vt:lpstr>
      <vt:lpstr>PowerPoint Presentation</vt:lpstr>
      <vt:lpstr>Secondary Transition Process </vt:lpstr>
      <vt:lpstr>PowerPoint Presentation</vt:lpstr>
      <vt:lpstr>PowerPoint Presentation</vt:lpstr>
      <vt:lpstr>PowerPoint Presentation</vt:lpstr>
      <vt:lpstr>PowerPoint Presentation</vt:lpstr>
      <vt:lpstr>Secondary Schools that our children have moved onto</vt:lpstr>
      <vt:lpstr>Hallmoor School</vt:lpstr>
      <vt:lpstr>The Pines School</vt:lpstr>
      <vt:lpstr>Baskerville School</vt:lpstr>
      <vt:lpstr>Calthorpe</vt:lpstr>
      <vt:lpstr>Uffculme School</vt:lpstr>
      <vt:lpstr>Oscott Manor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Leycroft Academy</dc:title>
  <dc:creator>Hayley Dyer</dc:creator>
  <cp:lastModifiedBy>Zoe Redding</cp:lastModifiedBy>
  <cp:revision>2</cp:revision>
  <dcterms:created xsi:type="dcterms:W3CDTF">2022-05-25T10:05:48Z</dcterms:created>
  <dcterms:modified xsi:type="dcterms:W3CDTF">2026-05-07T12:27:29Z</dcterms:modified>
</cp:coreProperties>
</file>